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6" r:id="rId6"/>
    <p:sldId id="339" r:id="rId7"/>
    <p:sldId id="337" r:id="rId8"/>
    <p:sldId id="345" r:id="rId9"/>
    <p:sldId id="342" r:id="rId10"/>
    <p:sldId id="338" r:id="rId11"/>
    <p:sldId id="348" r:id="rId12"/>
    <p:sldId id="340" r:id="rId13"/>
    <p:sldId id="343" r:id="rId14"/>
    <p:sldId id="3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5167-9EEF-4581-E5A1-700EA85CF132}"/>
              </a:ext>
            </a:extLst>
          </p:cNvPr>
          <p:cNvSpPr txBox="1"/>
          <p:nvPr/>
        </p:nvSpPr>
        <p:spPr>
          <a:xfrm>
            <a:off x="5985781" y="3831021"/>
            <a:ext cx="57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Brian Waweru,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Hellen Mwaniki,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Jesicah Mutiso,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Pamela Godia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ECA3-88A3-A7A2-B1CD-7A3978784D6F}"/>
              </a:ext>
            </a:extLst>
          </p:cNvPr>
          <p:cNvSpPr txBox="1"/>
          <p:nvPr/>
        </p:nvSpPr>
        <p:spPr>
          <a:xfrm>
            <a:off x="6064468" y="5418113"/>
            <a:ext cx="50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Science Capstone </a:t>
            </a:r>
            <a:r>
              <a:rPr lang="en-US" dirty="0"/>
              <a:t>– August 2025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219834"/>
          </a:xfrm>
        </p:spPr>
        <p:txBody>
          <a:bodyPr/>
          <a:lstStyle/>
          <a:p>
            <a:r>
              <a:rPr lang="en-US" dirty="0"/>
              <a:t>Problem Statement &amp;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399032"/>
            <a:ext cx="8324089" cy="4166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businesses struggle with providing 24/7 customer service due to limited staff availability and high costs.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sz="2800" b="1" dirty="0"/>
              <a:t>OBJECTIVES:</a:t>
            </a:r>
          </a:p>
          <a:p>
            <a:r>
              <a:rPr lang="en-GB" dirty="0"/>
              <a:t>Create a conversational AI for handling customer inquiries</a:t>
            </a:r>
          </a:p>
          <a:p>
            <a:r>
              <a:rPr lang="en-GB" dirty="0"/>
              <a:t>Train a model on real-world chat data</a:t>
            </a:r>
          </a:p>
          <a:p>
            <a:r>
              <a:rPr lang="en-GB" dirty="0"/>
              <a:t>Deploy the chatbot using Streamlit for accessibility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Collection &amp; Preprocessing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Public customer service conversation datasets from Kaggle or GitHub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Preprocessing Steps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Removed null entries, punctuation, and </a:t>
            </a:r>
            <a:r>
              <a:rPr lang="en-US" sz="2400" dirty="0" err="1"/>
              <a:t>stopwords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Tokenized text into word embeddings</a:t>
            </a:r>
          </a:p>
          <a:p>
            <a:pPr marL="0" indent="0">
              <a:buNone/>
            </a:pPr>
            <a:r>
              <a:rPr lang="en-US" sz="2400" dirty="0"/>
              <a:t>Applied lemmatization for consistency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8" y="-9144"/>
            <a:ext cx="5864352" cy="1882876"/>
          </a:xfrm>
        </p:spPr>
        <p:txBody>
          <a:bodyPr/>
          <a:lstStyle/>
          <a:p>
            <a:r>
              <a:rPr lang="en-US" dirty="0"/>
              <a:t>Modelling and Validation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1843" r="31843"/>
          <a:stretch/>
        </p:blipFill>
        <p:spPr>
          <a:xfrm>
            <a:off x="7594709" y="-9143"/>
            <a:ext cx="4581525" cy="68671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6C0C0-2109-F889-3760-CCE911D44C5C}"/>
              </a:ext>
            </a:extLst>
          </p:cNvPr>
          <p:cNvSpPr txBox="1"/>
          <p:nvPr/>
        </p:nvSpPr>
        <p:spPr>
          <a:xfrm>
            <a:off x="673608" y="2135124"/>
            <a:ext cx="6357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Fine-tuned a pre-trained </a:t>
            </a:r>
            <a:r>
              <a:rPr lang="en-GB" dirty="0" err="1"/>
              <a:t>DistilBERT</a:t>
            </a:r>
            <a:r>
              <a:rPr lang="en-GB" dirty="0"/>
              <a:t> model for text classification and response generation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Training Setup:</a:t>
            </a:r>
          </a:p>
          <a:p>
            <a:r>
              <a:rPr lang="en-GB" dirty="0"/>
              <a:t>80% training, 10% validation, 10% test</a:t>
            </a:r>
          </a:p>
          <a:p>
            <a:r>
              <a:rPr lang="en-GB" dirty="0"/>
              <a:t>Used early stopping and learning rate scheduling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Metrics:</a:t>
            </a:r>
          </a:p>
          <a:p>
            <a:r>
              <a:rPr lang="en-GB" dirty="0"/>
              <a:t>Accuracy: 92%</a:t>
            </a:r>
          </a:p>
          <a:p>
            <a:r>
              <a:rPr lang="en-GB" dirty="0"/>
              <a:t>F1 Score: 0.89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Chatbot Design &amp; Functionality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Flow Chart:</a:t>
            </a:r>
          </a:p>
          <a:p>
            <a:pPr marL="0" indent="0">
              <a:buNone/>
            </a:pPr>
            <a:r>
              <a:rPr lang="en-US" dirty="0"/>
              <a:t>User input → Processed via NLP pipeline → Intent detection → Response generation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pPr marL="0" indent="0">
              <a:buNone/>
            </a:pPr>
            <a:r>
              <a:rPr lang="en-US" dirty="0"/>
              <a:t>Greets users</a:t>
            </a:r>
          </a:p>
          <a:p>
            <a:pPr marL="0" indent="0">
              <a:buNone/>
            </a:pPr>
            <a:r>
              <a:rPr lang="en-US" dirty="0"/>
              <a:t>Answers FAQs</a:t>
            </a:r>
          </a:p>
          <a:p>
            <a:pPr marL="0" indent="0">
              <a:buNone/>
            </a:pPr>
            <a:r>
              <a:rPr lang="en-US" dirty="0"/>
              <a:t>Escalates complex queries to human agents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32419" y="2090202"/>
            <a:ext cx="3002755" cy="3687763"/>
          </a:xfrm>
        </p:spPr>
        <p:txBody>
          <a:bodyPr/>
          <a:lstStyle/>
          <a:p>
            <a:r>
              <a:rPr lang="en-GB" b="1" dirty="0"/>
              <a:t>User:</a:t>
            </a:r>
            <a:r>
              <a:rPr lang="en-GB" dirty="0"/>
              <a:t> "I want to return my order"</a:t>
            </a:r>
          </a:p>
          <a:p>
            <a:r>
              <a:rPr lang="en-GB" b="1" dirty="0"/>
              <a:t>Bot:</a:t>
            </a:r>
            <a:r>
              <a:rPr lang="en-GB" dirty="0"/>
              <a:t> "Sure! Can you provide your order number?"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Deployment Using Streamlit</a:t>
            </a:r>
            <a:endParaRPr lang="en-Z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978945"/>
            <a:ext cx="6192838" cy="3687763"/>
          </a:xfrm>
        </p:spPr>
        <p:txBody>
          <a:bodyPr/>
          <a:lstStyle/>
          <a:p>
            <a:r>
              <a:rPr lang="en-GB" b="1" dirty="0"/>
              <a:t>Streamlit</a:t>
            </a:r>
            <a:r>
              <a:rPr lang="en-GB" dirty="0"/>
              <a:t> used for front-end interface</a:t>
            </a:r>
          </a:p>
          <a:p>
            <a:endParaRPr lang="en-GB" dirty="0"/>
          </a:p>
          <a:p>
            <a:r>
              <a:rPr lang="en-GB" b="1" dirty="0"/>
              <a:t>Model </a:t>
            </a:r>
            <a:r>
              <a:rPr lang="en-GB" dirty="0"/>
              <a:t>loaded via transformers library and interacted through a text input box</a:t>
            </a:r>
          </a:p>
          <a:p>
            <a:endParaRPr lang="en-GB" dirty="0"/>
          </a:p>
          <a:p>
            <a:r>
              <a:rPr lang="en-GB" b="1" dirty="0"/>
              <a:t>Hosted locally</a:t>
            </a:r>
            <a:r>
              <a:rPr lang="en-GB" dirty="0"/>
              <a:t> and </a:t>
            </a:r>
            <a:r>
              <a:rPr lang="en-GB" b="1" dirty="0"/>
              <a:t>tested</a:t>
            </a:r>
            <a:r>
              <a:rPr lang="en-GB" dirty="0"/>
              <a:t> with users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624" y="378900"/>
            <a:ext cx="5864352" cy="1180732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6624" y="1984774"/>
            <a:ext cx="6883728" cy="40980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Fully functional chatbot deployed via web app</a:t>
            </a:r>
          </a:p>
          <a:p>
            <a:r>
              <a:rPr lang="en-US" dirty="0"/>
              <a:t>High accuracy on test data</a:t>
            </a:r>
          </a:p>
          <a:p>
            <a:endParaRPr lang="en-US" dirty="0"/>
          </a:p>
          <a:p>
            <a:r>
              <a:rPr lang="en-US" b="1" dirty="0"/>
              <a:t>Challenges:</a:t>
            </a:r>
          </a:p>
          <a:p>
            <a:r>
              <a:rPr lang="en-US" dirty="0"/>
              <a:t>Limited training data for nuanced customer behavior</a:t>
            </a:r>
          </a:p>
          <a:p>
            <a:r>
              <a:rPr lang="en-US" dirty="0"/>
              <a:t>Response diversity</a:t>
            </a:r>
          </a:p>
          <a:p>
            <a:endParaRPr lang="en-US" dirty="0"/>
          </a:p>
          <a:p>
            <a:r>
              <a:rPr lang="en-US" b="1" dirty="0"/>
              <a:t>Future Work:</a:t>
            </a:r>
          </a:p>
          <a:p>
            <a:r>
              <a:rPr lang="en-US" dirty="0"/>
              <a:t>Integrate voice input/output</a:t>
            </a:r>
          </a:p>
          <a:p>
            <a:r>
              <a:rPr lang="en-US" dirty="0"/>
              <a:t>Add multilingual support</a:t>
            </a:r>
          </a:p>
          <a:p>
            <a:r>
              <a:rPr lang="en-US" dirty="0"/>
              <a:t>Deploy to cloud (e.g., AWS/GCP)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C124-88F0-92C3-D8C0-CEEA1CAA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66" y="1734206"/>
            <a:ext cx="11025667" cy="2774731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THE END!</a:t>
            </a:r>
            <a:endParaRPr lang="LID4096" sz="8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EC9C0-BAA4-1F15-E657-3123450E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Wingdings</vt:lpstr>
      <vt:lpstr>Custom</vt:lpstr>
      <vt:lpstr>Multi-lingual Chatbot for e-commerce start-up venturing in the Kenyan Market</vt:lpstr>
      <vt:lpstr>Problem Statement &amp; Objectives</vt:lpstr>
      <vt:lpstr>Data Collection &amp; Preprocessing</vt:lpstr>
      <vt:lpstr>Modelling and Validation</vt:lpstr>
      <vt:lpstr>Chatbot Design &amp; Functionality</vt:lpstr>
      <vt:lpstr>Deployment Using Streamlit</vt:lpstr>
      <vt:lpstr>Conclusion</vt:lpstr>
      <vt:lpstr>THE END!</vt:lpstr>
      <vt:lpstr>Selecting  visual aids</vt:lpstr>
      <vt:lpstr>Speaking impact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2025-07-25T14:50:39Z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